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57" r:id="rId4"/>
    <p:sldId id="260" r:id="rId5"/>
    <p:sldId id="289" r:id="rId6"/>
    <p:sldId id="261" r:id="rId7"/>
    <p:sldId id="272" r:id="rId8"/>
    <p:sldId id="265" r:id="rId9"/>
    <p:sldId id="274" r:id="rId10"/>
    <p:sldId id="263" r:id="rId11"/>
    <p:sldId id="280" r:id="rId12"/>
    <p:sldId id="288" r:id="rId13"/>
    <p:sldId id="277" r:id="rId14"/>
    <p:sldId id="278" r:id="rId15"/>
    <p:sldId id="282" r:id="rId16"/>
    <p:sldId id="290" r:id="rId17"/>
    <p:sldId id="283" r:id="rId18"/>
    <p:sldId id="286" r:id="rId19"/>
    <p:sldId id="276" r:id="rId20"/>
    <p:sldId id="268" r:id="rId21"/>
    <p:sldId id="287" r:id="rId22"/>
    <p:sldId id="273" r:id="rId23"/>
    <p:sldId id="270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EC1A"/>
    <a:srgbClr val="070BB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035B-35C7-4C3A-BC15-2D5E8AFF2FE3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5E028-FADC-4111-B458-0646A4B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43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1234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E028-FADC-4111-B458-0646A4B5730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61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1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16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27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13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01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5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29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28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19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36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D8A71-1900-4ADE-BCD5-633E34474ACC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4C903-464F-405E-B1A8-86D6440B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05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92480" cy="1470025"/>
          </a:xfrm>
        </p:spPr>
        <p:txBody>
          <a:bodyPr/>
          <a:lstStyle/>
          <a:p>
            <a:r>
              <a:rPr lang="en-US" altLang="zh-CN" b="1" dirty="0" smtClean="0"/>
              <a:t>Super Typhoon </a:t>
            </a:r>
            <a:r>
              <a:rPr lang="en-US" altLang="zh-CN" b="1" dirty="0" err="1" smtClean="0"/>
              <a:t>Rammsun</a:t>
            </a:r>
            <a:r>
              <a:rPr lang="en-US" altLang="zh-CN" b="1" dirty="0" smtClean="0"/>
              <a:t> </a:t>
            </a:r>
            <a:br>
              <a:rPr lang="en-US" altLang="zh-CN" b="1" dirty="0" smtClean="0"/>
            </a:br>
            <a:r>
              <a:rPr lang="en-US" altLang="zh-CN" b="1" dirty="0" smtClean="0"/>
              <a:t>Case Study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Ling Zhang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Dec,11,2015,Group meeting, PSU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3" name="Picture 3" descr="D:\zl\2015\us\wrf\ptop10hpa-sigma46-gao\gsn_xy-3-mov-1600-1900+sigma46-gao+adt-press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6498" r="14613" b="11551"/>
          <a:stretch/>
        </p:blipFill>
        <p:spPr bwMode="auto">
          <a:xfrm>
            <a:off x="492089" y="0"/>
            <a:ext cx="3599543" cy="33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zl\2015\us\wrf\ptop10hpa-sigma46-gao\gsn_xy-3-mov-1600-1900+sigma46-gao+adt-intens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16651" r="16348" b="12948"/>
          <a:stretch/>
        </p:blipFill>
        <p:spPr bwMode="auto">
          <a:xfrm>
            <a:off x="4344009" y="0"/>
            <a:ext cx="3396343" cy="329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1241" y="3328536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jul16</a:t>
            </a:r>
            <a:endParaRPr lang="zh-CN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77345" y="3317742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jul17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85457" y="3323779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jul18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654973" y="3311061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jul19</a:t>
            </a:r>
            <a:endParaRPr lang="zh-CN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38588" y="3302459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jul16</a:t>
            </a:r>
            <a:endParaRPr lang="zh-CN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574692" y="3291665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jul17</a:t>
            </a:r>
            <a:endParaRPr lang="zh-CN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44208" y="3297702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jul18</a:t>
            </a:r>
            <a:endParaRPr lang="zh-CN" alt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452320" y="3284984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jul19</a:t>
            </a:r>
            <a:endParaRPr lang="zh-CN" altLang="en-US" sz="1200" dirty="0"/>
          </a:p>
        </p:txBody>
      </p:sp>
      <p:sp>
        <p:nvSpPr>
          <p:cNvPr id="21" name="TextBox 20"/>
          <p:cNvSpPr txBox="1"/>
          <p:nvPr/>
        </p:nvSpPr>
        <p:spPr>
          <a:xfrm rot="10800000">
            <a:off x="19560" y="-54768"/>
            <a:ext cx="461665" cy="266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Maximum wind(</a:t>
            </a:r>
            <a:r>
              <a:rPr lang="en-US" altLang="zh-CN" dirty="0" err="1" smtClean="0"/>
              <a:t>kts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 rot="10800000">
            <a:off x="4038327" y="-54768"/>
            <a:ext cx="461665" cy="266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Surface pressure(</a:t>
            </a:r>
            <a:r>
              <a:rPr lang="en-US" altLang="zh-CN" dirty="0" err="1" smtClean="0"/>
              <a:t>hPa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1027" name="Picture 3" descr="E:\2014\1409\fnl\1409-wrfout-5-7-8-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" y="3535697"/>
            <a:ext cx="4466250" cy="33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zl\2015\us\wrf\ptop10hpa-sigma46-gao\gsn_xy-3-mov-1600-1900+sigma46-gao+adt-intens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3" t="35119" r="22066" b="38914"/>
          <a:stretch/>
        </p:blipFill>
        <p:spPr bwMode="auto">
          <a:xfrm>
            <a:off x="4246420" y="3297702"/>
            <a:ext cx="3664655" cy="33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8588" y="5445224"/>
            <a:ext cx="374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10hPa-46(</a:t>
            </a:r>
            <a:r>
              <a:rPr lang="en-US" altLang="zh-CN" b="1" dirty="0" smtClean="0">
                <a:solidFill>
                  <a:srgbClr val="070BB9"/>
                </a:solidFill>
              </a:rPr>
              <a:t>blue</a:t>
            </a:r>
            <a:r>
              <a:rPr lang="en-US" altLang="zh-CN" dirty="0" smtClean="0"/>
              <a:t>) is strongest.</a:t>
            </a:r>
          </a:p>
          <a:p>
            <a:r>
              <a:rPr lang="en-US" altLang="zh-CN" dirty="0" smtClean="0"/>
              <a:t>10hPa-43(</a:t>
            </a:r>
            <a:r>
              <a:rPr lang="en-US" altLang="zh-CN" b="1" dirty="0" smtClean="0">
                <a:solidFill>
                  <a:srgbClr val="FF0000"/>
                </a:solidFill>
              </a:rPr>
              <a:t>red</a:t>
            </a:r>
            <a:r>
              <a:rPr lang="en-US" altLang="zh-CN" dirty="0" smtClean="0"/>
              <a:t>) is take second place.</a:t>
            </a:r>
          </a:p>
          <a:p>
            <a:r>
              <a:rPr lang="en-US" altLang="zh-CN" dirty="0" smtClean="0"/>
              <a:t>50hPa-43(</a:t>
            </a:r>
            <a:r>
              <a:rPr lang="en-US" altLang="zh-CN" b="1" dirty="0" smtClean="0">
                <a:solidFill>
                  <a:srgbClr val="38EC1A"/>
                </a:solidFill>
              </a:rPr>
              <a:t>green</a:t>
            </a:r>
            <a:r>
              <a:rPr lang="en-US" altLang="zh-CN" dirty="0" smtClean="0"/>
              <a:t>)is the weakest.</a:t>
            </a:r>
            <a:endParaRPr lang="zh-CN" altLang="en-US" dirty="0"/>
          </a:p>
        </p:txBody>
      </p:sp>
      <p:cxnSp>
        <p:nvCxnSpPr>
          <p:cNvPr id="24" name="直接连接符 23"/>
          <p:cNvCxnSpPr/>
          <p:nvPr/>
        </p:nvCxnSpPr>
        <p:spPr>
          <a:xfrm>
            <a:off x="6617252" y="128826"/>
            <a:ext cx="0" cy="286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962778" y="128826"/>
            <a:ext cx="0" cy="286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1742" y="2125654"/>
            <a:ext cx="2880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t20</a:t>
            </a:r>
            <a:endParaRPr lang="zh-CN" alt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487750" y="2124144"/>
            <a:ext cx="2880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t17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504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09" name="Picture 13" descr="D:\zl\2015\us\wrf\1600-1900-3-mov-50hpa\3km\WINDSPEED-t20-3km-azimuth-ptop50h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12" y="-3329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zl\2015\us\wrf\1600-1900-3-mov-50hpa\3km\WINDSPEED-t19-3km-azimuth-ptop50h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45" y="-3442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zl\2015\us\wrf\1600-1900-3-mov-50hpa\3km\WINDSPEED-t18-3km-azimuth-ptop50h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67" y="-3442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zl\2015\us\wrf\1600-1900-3-mov-50hpa\3km\WINDSPEED-t17-3km-azimuth-ptop50hp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45" y="-2710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:\zl\2015\us\wrf\1600-1900-3-mov-10hpa\3km\WINDSPEED-t20-3km-azimuth-ptop10h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12" y="220486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D:\zl\2015\us\wrf\1600-1900-3-mov-10hpa\3km\WINDSPEED-t17-3km-azimuth-ptop10hp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92" y="220486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:\zl\2015\us\wrf\1600-1900-3-mov-10hpa\3km\WINDSPEED-t18-3km-azimuth-ptop10hp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96" y="220486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D:\zl\2015\us\wrf\1600-1900-3-mov-10hpa\3km\WINDSPEED-t19-3km-azimuth-ptop10hp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45" y="220486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zl\2015\us\wrf\1600-1900-3-mov-10hpa\diff\diff-windspeed-t20-3km-azimuth-10hpa-50hp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12" y="450940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zl\2015\us\wrf\1600-1900-3-mov-10hpa\diff\diff-windspeed-t19-3km-azimuth-10hpa-50hp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86" y="450940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zl\2015\us\wrf\1600-1900-3-mov-10hpa\diff\diff-windspeed-t18-3km-azimuth-10hpa-50hp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96" y="450940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zl\2015\us\wrf\1600-1900-3-mov-10hpa\diff\diff-windspeed-t17-3km-azimuth-10hpa-50hp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20" y="450940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79" y="14937"/>
            <a:ext cx="611289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50hPa</a:t>
            </a:r>
            <a:endParaRPr lang="zh-CN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496" y="2298358"/>
            <a:ext cx="648071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0hPa</a:t>
            </a:r>
            <a:endParaRPr lang="zh-CN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3887" y="6381328"/>
            <a:ext cx="1853817" cy="49244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Diff-WINDSPEED</a:t>
            </a:r>
          </a:p>
          <a:p>
            <a:r>
              <a:rPr lang="en-US" altLang="zh-CN" sz="1600" dirty="0" smtClean="0"/>
              <a:t>10-50hPa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953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30" name="Picture 6" descr="D:\zl\2015\us\wrf\1600-1900-3-mov-50hpa\3km\new-t\T-t18-3km-azimuth-ptop50h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73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zl\2015\us\wrf\1600-1900-3-mov-50hpa\3km\new-t\T-t15-3km-azimuth-ptop50h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" y="-273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zl\2015\us\wrf\1600-1900-3-mov-50hpa\3km\new-t\T-t16-3km-azimuth-ptop50h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73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zl\2015\us\wrf\1600-1900-3-mov-50hpa\3km\new-t\T-t17-3km-azimuth-ptop50hp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1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zl\2015\us\wrf\1600-1900-3-mov-10hpa\3km\new-t\T-t18-3km-azimuth-ptop10h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63" y="220486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zl\2015\us\wrf\1600-1900-3-mov-10hpa\3km\new-t\T-t15-3km-azimuth-ptop10hp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" y="220743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zl\2015\us\wrf\1600-1900-3-mov-10hpa\3km\new-t\T-t16-3km-azimuth-ptop10hp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2169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zl\2015\us\wrf\1600-1900-3-mov-10hpa\3km\new-t\T-t17-3km-azimuth-ptop10hp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2169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zl\2015\us\wrf\1600-1900-3-mov-10hpa\diff\diff-T-t20-3km-azimuth-10hpa-50hp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450732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zl\2015\us\wrf\1600-1900-3-mov-10hpa\diff\diff-T-t19-3km-azimuth-10hpa-50hp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44" y="450732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zl\2015\us\wrf\1600-1900-3-mov-10hpa\diff\diff-T-t18-3km-azimuth-10hpa-50hp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96" y="450940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zl\2015\us\wrf\1600-1900-3-mov-10hpa\diff\diff-T-t17-3km-azimuth-10hpa-50hp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" y="450732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6575" y="14937"/>
            <a:ext cx="611289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50hPa</a:t>
            </a:r>
            <a:endParaRPr lang="zh-CN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9792" y="2298358"/>
            <a:ext cx="648071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0hPa</a:t>
            </a:r>
            <a:endParaRPr lang="zh-CN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32724" y="6381328"/>
            <a:ext cx="926908" cy="49244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Diff-T</a:t>
            </a:r>
          </a:p>
          <a:p>
            <a:r>
              <a:rPr lang="en-US" altLang="zh-CN" sz="1600" dirty="0" smtClean="0"/>
              <a:t>10-50hPa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055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34" name="Picture 10" descr="D:\zl\2015\us\wrf\1600-1900-3-mov-50hpa\3km\radial-t20-3km-azimuth-ptop50h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33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zl\2015\us\wrf\1600-1900-3-mov-50hpa\3km\radial-t19-3km-azimuth-ptop50h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64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zl\2015\us\wrf\1600-1900-3-mov-50hpa\3km\radial-t18-3km-azimuth-ptop50h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16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zl\2015\us\wrf\1600-1900-3-mov-50hpa\3km\radial-t17-3km-azimuth-ptop50hp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32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zl\2015\us\wrf\1600-1900-3-mov-10hpa\3km\radial-t19-3km-azimuth-ptop10h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6880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zl\2015\us\wrf\1600-1900-3-mov-10hpa\3km\radial-t20-3km-azimuth-ptop10hp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2" y="226880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zl\2015\us\wrf\1600-1900-3-mov-10hpa\3km\radial-t17-3km-azimuth-ptop10hp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8" y="226880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zl\2015\us\wrf\1600-1900-3-mov-10hpa\3km\radial-t18-3km-azimuth-ptop10hp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zl\2015\us\wrf\1600-1900-3-mov-10hpa\diff\diff-radial-t20-3km-azimuth-10hpa-50hp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12" y="458140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zl\2015\us\wrf\1600-1900-3-mov-10hpa\diff\diff-radial-t19-3km-azimuth-10hpa-50hp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64" y="458140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zl\2015\us\wrf\1600-1900-3-mov-10hpa\diff\diff-radial-t18-3km-azimuth-10hpa-50hp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16" y="458140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zl\2015\us\wrf\1600-1900-3-mov-10hpa\diff\diff-radial-t17-3km-azimuth-10hpa-50hp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32" y="458140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1" y="14937"/>
            <a:ext cx="611289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50hPa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-36232" y="2298358"/>
            <a:ext cx="648071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0hPa</a:t>
            </a:r>
            <a:endParaRPr lang="zh-CN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6700" y="6381328"/>
            <a:ext cx="926908" cy="49244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Diff-radial</a:t>
            </a:r>
          </a:p>
          <a:p>
            <a:r>
              <a:rPr lang="en-US" altLang="zh-CN" sz="1600" dirty="0" smtClean="0"/>
              <a:t>10-50hPa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56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4" name="Picture 6" descr="D:\zl\2015\us\wrf\1600-1900-3-mov-50hpa\3km\tangential-t18-3km-azimuth-ptop50h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24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zl\2015\us\wrf\1600-1900-3-mov-50hpa\3km\tangential-t17-3km-azimuth-ptop50h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zl\2015\us\wrf\1600-1900-3-mov-50hpa\3km\tangential-t19-3km-azimuth-ptop50h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80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zl\2015\us\wrf\1600-1900-3-mov-50hpa\3km\tangential-t20-3km-azimuth-ptop50hp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02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zl\2015\us\wrf\1600-1900-3-mov-10hpa\3km\tangential-t19-3km-azimuth-ptop10h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80" y="234916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zl\2015\us\wrf\1600-1900-3-mov-10hpa\3km\tangential-t20-3km-azimuth-ptop10hp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02" y="234916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zl\2015\us\wrf\1600-1900-3-mov-10hpa\3km\tangential-t17-3km-azimuth-ptop10hp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" y="230866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zl\2015\us\wrf\1600-1900-3-mov-10hpa\3km\tangential-t18-3km-azimuth-ptop10hp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08" y="232561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zl\2015\us\wrf\1600-1900-3-mov-10hpa\diff\diff-tangential-t20-3km-azimuth-10hpa-50hp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04" y="462483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zl\2015\us\wrf\1600-1900-3-mov-10hpa\diff\diff-tangential-t19-3km-azimuth-10hpa-50hp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56" y="465341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zl\2015\us\wrf\1600-1900-3-mov-10hpa\diff\diff-tangential-t18-3km-azimuth-10hpa-50hp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08" y="462483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zl\2015\us\wrf\1600-1900-3-mov-10hpa\diff\diff-tangential-t17-3km-azimuth-10hpa-50hp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2483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1" y="14937"/>
            <a:ext cx="611289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50hPa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-36232" y="2298358"/>
            <a:ext cx="648071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0hPa</a:t>
            </a:r>
            <a:endParaRPr lang="zh-CN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50" y="6381328"/>
            <a:ext cx="1351998" cy="49244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Diff-tangential</a:t>
            </a:r>
          </a:p>
          <a:p>
            <a:r>
              <a:rPr lang="en-US" altLang="zh-CN" sz="1600" dirty="0" smtClean="0"/>
              <a:t>10-50hPa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895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Difference</a:t>
            </a:r>
            <a:br>
              <a:rPr lang="en-US" altLang="zh-CN" dirty="0" smtClean="0"/>
            </a:br>
            <a:r>
              <a:rPr lang="en-US" altLang="zh-CN" sz="3600" dirty="0">
                <a:solidFill>
                  <a:srgbClr val="FF0000"/>
                </a:solidFill>
              </a:rPr>
              <a:t>PTOP </a:t>
            </a:r>
            <a:r>
              <a:rPr lang="en-US" altLang="zh-CN" sz="3600" dirty="0" smtClean="0">
                <a:solidFill>
                  <a:srgbClr val="FF0000"/>
                </a:solidFill>
              </a:rPr>
              <a:t>10hPa-PTOP 50hPa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Compared to PTOP 50hPa,PTOP 10hPa have characteristics as followed:</a:t>
            </a:r>
          </a:p>
          <a:p>
            <a:r>
              <a:rPr lang="en-US" altLang="zh-CN" dirty="0" smtClean="0"/>
              <a:t>Near 70hpa lower temperature and stronger wind</a:t>
            </a:r>
          </a:p>
          <a:p>
            <a:r>
              <a:rPr lang="en-US" altLang="zh-CN" dirty="0" smtClean="0"/>
              <a:t>Radial wind level even </a:t>
            </a:r>
            <a:r>
              <a:rPr lang="en-US" altLang="zh-CN" dirty="0" err="1" smtClean="0"/>
              <a:t>lower,pumping</a:t>
            </a:r>
            <a:r>
              <a:rPr lang="en-US" altLang="zh-CN" dirty="0" smtClean="0"/>
              <a:t> more efficient</a:t>
            </a:r>
          </a:p>
          <a:p>
            <a:r>
              <a:rPr lang="en-US" altLang="zh-CN" dirty="0" err="1" smtClean="0"/>
              <a:t>Anticyclonic</a:t>
            </a:r>
            <a:r>
              <a:rPr lang="en-US" altLang="zh-CN" dirty="0" smtClean="0"/>
              <a:t> wind (circulation) near 70hPa even stronger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36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D:\zl\2015\us\wrf\ptop10hpa-sigma46-gao\gsn_xy-3-mov-1600-1900+sigma46-gao+adt-intensit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3" t="35119" r="22066" b="38914"/>
          <a:stretch/>
        </p:blipFill>
        <p:spPr bwMode="auto">
          <a:xfrm>
            <a:off x="973933" y="927825"/>
            <a:ext cx="54001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1750" y="4495186"/>
            <a:ext cx="4234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10hPa-46(</a:t>
            </a:r>
            <a:r>
              <a:rPr lang="en-US" altLang="zh-CN" b="1" dirty="0" smtClean="0">
                <a:solidFill>
                  <a:srgbClr val="070BB9"/>
                </a:solidFill>
              </a:rPr>
              <a:t>blue</a:t>
            </a:r>
            <a:r>
              <a:rPr lang="en-US" altLang="zh-CN" dirty="0" smtClean="0"/>
              <a:t>) is strongest.</a:t>
            </a:r>
          </a:p>
          <a:p>
            <a:r>
              <a:rPr lang="en-US" altLang="zh-CN" dirty="0" smtClean="0"/>
              <a:t>10hPa-43(</a:t>
            </a:r>
            <a:r>
              <a:rPr lang="en-US" altLang="zh-CN" b="1" dirty="0" smtClean="0">
                <a:solidFill>
                  <a:srgbClr val="FF0000"/>
                </a:solidFill>
              </a:rPr>
              <a:t>red</a:t>
            </a:r>
            <a:r>
              <a:rPr lang="en-US" altLang="zh-CN" dirty="0" smtClean="0"/>
              <a:t>) is take second place.</a:t>
            </a:r>
          </a:p>
          <a:p>
            <a:r>
              <a:rPr lang="en-US" altLang="zh-CN" dirty="0" smtClean="0"/>
              <a:t>50hPa-43(</a:t>
            </a:r>
            <a:r>
              <a:rPr lang="en-US" altLang="zh-CN" b="1" dirty="0" smtClean="0">
                <a:solidFill>
                  <a:srgbClr val="38EC1A"/>
                </a:solidFill>
              </a:rPr>
              <a:t>green</a:t>
            </a:r>
            <a:r>
              <a:rPr lang="en-US" altLang="zh-CN" dirty="0" smtClean="0"/>
              <a:t>)is the weakest.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1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D:\zl\2015\us\wrf\ptop10hpa-sigma46-gao\diff-T-t19-3km-azimuth-ptop10hpa-sigma46-gao-ptop10hpa-sigma43-to-P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12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zl\2015\us\wrf\ptop10hpa-sigma46-gao\diff-T-t17-3km-azimuth-ptop10hpa-sigma46-gao-ptop10hpa-sigma43-to-P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8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zl\2015\us\wrf\ptop10hpa-sigma46-gao\diff-T-t20-3km-azimuth-ptop10hpa-sigma46-gao-ptop10hpa-sigma43-to-P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36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zl\2015\us\wrf\ptop10hpa-sigma46-gao\diff-T-t18-3km-azimuth-ptop10hpa-sigma46-gao-ptop10hpa-sigma43-to-PT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36" y="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zl\2015\us\wrf\ptop10hpa-sigma46-gao\diff-windspeed-t17-3km-azimuth-ptop10hpa-sigma46-gao-ptop10hpa-sigma43-to-PTO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9" y="321325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zl\2015\us\wrf\ptop10hpa-sigma46-gao\diff-windspeed-t18-3km-azimuth-ptop10hpa-sigma46-gao-ptop10hpa-sigma43-to-PTO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56" y="318524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zl\2015\us\wrf\ptop10hpa-sigma46-gao\diff-windspeed-t19-3km-azimuth-ptop10hpa-sigma46-gao-ptop10hpa-sigma43-to-PTO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12" y="321325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zl\2015\us\wrf\ptop10hpa-sigma46-gao\diff-windspeed-t20-3km-azimuth-ptop10hpa-sigma46-gao-ptop10hpa-sigma43-to-PTO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29" y="321325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4338" y="2072461"/>
            <a:ext cx="1691777" cy="49244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Diff-T</a:t>
            </a:r>
          </a:p>
          <a:p>
            <a:r>
              <a:rPr lang="en-US" altLang="zh-CN" sz="1600" dirty="0" smtClean="0"/>
              <a:t>10hPa-46-10hPa-43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013456"/>
            <a:ext cx="1691777" cy="49244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Diff-WINDSPEED</a:t>
            </a:r>
          </a:p>
          <a:p>
            <a:r>
              <a:rPr lang="en-US" altLang="zh-CN" sz="1600" dirty="0" smtClean="0"/>
              <a:t>10hPa-46-10hPa-43</a:t>
            </a:r>
            <a:endParaRPr lang="zh-CN" altLang="en-US" sz="16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750190"/>
            <a:ext cx="829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1256" y="3947570"/>
            <a:ext cx="829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67439" y="5877272"/>
            <a:ext cx="672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Above 50hPa there is intermittent strong wind and warmer air.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462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Difference</a:t>
            </a:r>
            <a:br>
              <a:rPr lang="en-US" altLang="zh-CN" dirty="0" smtClean="0"/>
            </a:br>
            <a:r>
              <a:rPr lang="en-US" altLang="zh-CN" sz="3600" dirty="0">
                <a:solidFill>
                  <a:srgbClr val="FF0000"/>
                </a:solidFill>
              </a:rPr>
              <a:t>PTOP </a:t>
            </a:r>
            <a:r>
              <a:rPr lang="en-US" altLang="zh-CN" sz="3600" dirty="0" smtClean="0">
                <a:solidFill>
                  <a:srgbClr val="FF0000"/>
                </a:solidFill>
              </a:rPr>
              <a:t>10hPa-sigma46-PTOP 10hPa-sigma43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Compared to PTOP 10hPa-43sigma,PTOP 10hPa-46sigma have characteristics similar to </a:t>
            </a:r>
            <a:r>
              <a:rPr lang="en-US" altLang="zh-CN" dirty="0"/>
              <a:t>PTOP </a:t>
            </a:r>
            <a:r>
              <a:rPr lang="en-US" altLang="zh-CN" dirty="0" smtClean="0"/>
              <a:t>10hPa-43sigma compared to PTOP 50hPa-43sigma.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above 50hPa ,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PTOP </a:t>
            </a:r>
            <a:r>
              <a:rPr lang="en-US" altLang="zh-CN" dirty="0"/>
              <a:t>10hPa-46sigma </a:t>
            </a:r>
            <a:r>
              <a:rPr lang="en-US" altLang="zh-CN" dirty="0" smtClean="0"/>
              <a:t>have </a:t>
            </a:r>
            <a:r>
              <a:rPr lang="en-US" altLang="zh-CN" dirty="0" smtClean="0">
                <a:solidFill>
                  <a:srgbClr val="FF0000"/>
                </a:solidFill>
              </a:rPr>
              <a:t>even higher temperature and intermittent stronger wind and even stronger anticyclone.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357466" y="5949280"/>
            <a:ext cx="1233806" cy="0"/>
          </a:xfrm>
          <a:prstGeom prst="line">
            <a:avLst/>
          </a:prstGeom>
          <a:ln w="38100">
            <a:solidFill>
              <a:srgbClr val="38E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331640" y="3131676"/>
            <a:ext cx="1233806" cy="0"/>
          </a:xfrm>
          <a:prstGeom prst="line">
            <a:avLst/>
          </a:prstGeom>
          <a:ln w="38100">
            <a:solidFill>
              <a:srgbClr val="38E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974369" y="3140968"/>
            <a:ext cx="0" cy="2808312"/>
          </a:xfrm>
          <a:prstGeom prst="straightConnector1">
            <a:avLst/>
          </a:prstGeom>
          <a:ln w="38100">
            <a:solidFill>
              <a:srgbClr val="38EC1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496" y="291565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PTOP:50hPa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76461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1000hPa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1436" y="4204005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49</a:t>
            </a:r>
            <a:r>
              <a:rPr lang="el-GR" altLang="zh-CN" dirty="0" smtClean="0"/>
              <a:t>σ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2915652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=0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2820" y="5764614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4253879" y="5958572"/>
            <a:ext cx="123380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253879" y="1412776"/>
            <a:ext cx="123380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870782" y="1412776"/>
            <a:ext cx="0" cy="4545796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31909" y="119675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PTOP:10hPa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19941" y="5773906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1000hPa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08919" y="3870340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49</a:t>
            </a:r>
            <a:r>
              <a:rPr lang="el-GR" altLang="zh-CN" dirty="0" smtClean="0"/>
              <a:t>σ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83629" y="1196752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=0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79233" y="5773906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14667" y="467380"/>
            <a:ext cx="1650777" cy="369332"/>
          </a:xfrm>
          <a:prstGeom prst="rect">
            <a:avLst/>
          </a:prstGeom>
          <a:solidFill>
            <a:srgbClr val="FF66CC"/>
          </a:solidFill>
          <a:ln>
            <a:solidFill>
              <a:srgbClr val="38EC1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50hPa-49-gao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11960" y="476672"/>
            <a:ext cx="15841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10hPa-49-gao</a:t>
            </a:r>
            <a:endParaRPr lang="zh-CN" altLang="en-US" dirty="0"/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126769" y="3140968"/>
            <a:ext cx="0" cy="576972"/>
          </a:xfrm>
          <a:prstGeom prst="straightConnector1">
            <a:avLst/>
          </a:prstGeom>
          <a:ln w="38100">
            <a:solidFill>
              <a:srgbClr val="38EC1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985055" y="3717032"/>
            <a:ext cx="642729" cy="0"/>
          </a:xfrm>
          <a:prstGeom prst="line">
            <a:avLst/>
          </a:prstGeom>
          <a:ln w="38100">
            <a:solidFill>
              <a:srgbClr val="38E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83768" y="3501008"/>
            <a:ext cx="98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100hPa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75316" y="3239688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r>
              <a:rPr lang="el-GR" altLang="zh-CN" dirty="0" smtClean="0"/>
              <a:t>σ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03456" y="3244788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r>
              <a:rPr lang="el-GR" altLang="zh-CN" dirty="0" smtClean="0"/>
              <a:t>σ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00192" y="652046"/>
            <a:ext cx="25922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In order to test the sensitivity of  the  air distribution (wind and temperature )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near  70hPa </a:t>
            </a:r>
            <a:r>
              <a:rPr lang="en-US" altLang="zh-CN" sz="2800" dirty="0" smtClean="0"/>
              <a:t>on TC intensity in this case ,two  new WRF RUN were designed.</a:t>
            </a:r>
            <a:endParaRPr lang="zh-CN" altLang="en-US" sz="2800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1336983" y="3501008"/>
            <a:ext cx="642729" cy="0"/>
          </a:xfrm>
          <a:prstGeom prst="line">
            <a:avLst/>
          </a:prstGeom>
          <a:ln w="38100">
            <a:solidFill>
              <a:srgbClr val="38E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9011" y="3362168"/>
            <a:ext cx="7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r>
              <a:rPr lang="en-US" altLang="zh-CN" dirty="0" smtClean="0"/>
              <a:t>0hPa</a:t>
            </a:r>
            <a:endParaRPr lang="zh-CN" altLang="en-US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5025345" y="3140968"/>
            <a:ext cx="0" cy="576972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883631" y="3717032"/>
            <a:ext cx="6427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82344" y="3501008"/>
            <a:ext cx="98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100hPa</a:t>
            </a:r>
            <a:endParaRPr lang="zh-CN" altLang="en-US" dirty="0"/>
          </a:p>
        </p:txBody>
      </p:sp>
      <p:cxnSp>
        <p:nvCxnSpPr>
          <p:cNvPr id="40" name="直接连接符 39"/>
          <p:cNvCxnSpPr/>
          <p:nvPr/>
        </p:nvCxnSpPr>
        <p:spPr>
          <a:xfrm>
            <a:off x="4235559" y="3501008"/>
            <a:ext cx="6427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87587" y="3362168"/>
            <a:ext cx="7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r>
              <a:rPr lang="en-US" altLang="zh-CN" dirty="0" smtClean="0"/>
              <a:t>0hPa</a:t>
            </a:r>
            <a:endParaRPr lang="zh-CN" altLang="en-US" dirty="0"/>
          </a:p>
        </p:txBody>
      </p:sp>
      <p:cxnSp>
        <p:nvCxnSpPr>
          <p:cNvPr id="49" name="直接连接符 48"/>
          <p:cNvCxnSpPr/>
          <p:nvPr/>
        </p:nvCxnSpPr>
        <p:spPr>
          <a:xfrm>
            <a:off x="4860032" y="3140968"/>
            <a:ext cx="6427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11908" y="2956302"/>
            <a:ext cx="7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50hPa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1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33" grpId="0"/>
      <p:bldP spid="37" grpId="0"/>
      <p:bldP spid="48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Why I choose  </a:t>
            </a:r>
            <a:r>
              <a:rPr lang="en-US" altLang="zh-CN" dirty="0" err="1" smtClean="0"/>
              <a:t>Rammasun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synoptic analysis and diagnostic analysis</a:t>
            </a:r>
          </a:p>
          <a:p>
            <a:r>
              <a:rPr lang="en-US" altLang="zh-CN" dirty="0" smtClean="0"/>
              <a:t>NWP Simulation case study</a:t>
            </a:r>
          </a:p>
          <a:p>
            <a:r>
              <a:rPr lang="en-US" altLang="zh-CN" dirty="0" smtClean="0"/>
              <a:t>Discussion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54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D:\zl\2015\us\wrf\10hpa-sigma49-gao+50hpa-sigma49-gao\1600-1900+sigma43-46-49-gao+adt-inten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4" y="-729388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zl\2015\us\wrf\10hpa-sigma49-gao+50hpa-sigma49-gao\1600-1900+sigma43-46-49-gao+adt-press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40" y="-747464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1241" y="3028310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jul16</a:t>
            </a:r>
            <a:endParaRPr lang="zh-CN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017516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jul17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3023553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jul18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5292" y="3010835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jul19</a:t>
            </a:r>
            <a:endParaRPr lang="zh-CN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2604" y="3002233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jul16</a:t>
            </a:r>
            <a:endParaRPr lang="zh-CN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8708" y="2991439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jul17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2997476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jul18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2984758"/>
            <a:ext cx="504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smtClean="0"/>
              <a:t>jul19</a:t>
            </a:r>
            <a:endParaRPr lang="zh-CN" altLang="en-US" sz="1200" dirty="0"/>
          </a:p>
        </p:txBody>
      </p:sp>
      <p:sp>
        <p:nvSpPr>
          <p:cNvPr id="15" name="TextBox 14"/>
          <p:cNvSpPr txBox="1"/>
          <p:nvPr/>
        </p:nvSpPr>
        <p:spPr>
          <a:xfrm rot="10800000">
            <a:off x="19560" y="-354994"/>
            <a:ext cx="461665" cy="266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Maximum wind(</a:t>
            </a:r>
            <a:r>
              <a:rPr lang="en-US" altLang="zh-CN" dirty="0" err="1" smtClean="0"/>
              <a:t>kts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 rot="10800000">
            <a:off x="4038327" y="-354994"/>
            <a:ext cx="461665" cy="266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Surface pressure(</a:t>
            </a:r>
            <a:r>
              <a:rPr lang="en-US" altLang="zh-CN" dirty="0" err="1" smtClean="0"/>
              <a:t>hPa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2051" name="Picture 3" descr="E:\2014\1409\fnl\1409-wrfout-5-7-8-6-9-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" y="3356992"/>
            <a:ext cx="3852895" cy="28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zl\2015\us\wrf\10hpa-sigma49-gao+50hpa-sigma49-gao\1600-1900+sigma43-46-49-gao+adt-intensit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149" r="17497" b="37964"/>
          <a:stretch/>
        </p:blipFill>
        <p:spPr bwMode="auto">
          <a:xfrm>
            <a:off x="4129120" y="3386134"/>
            <a:ext cx="3733838" cy="32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646498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50hPa-49-gao (</a:t>
            </a:r>
            <a:r>
              <a:rPr lang="en-US" altLang="zh-CN" dirty="0" smtClean="0">
                <a:solidFill>
                  <a:srgbClr val="FF66CC"/>
                </a:solidFill>
              </a:rPr>
              <a:t>pink</a:t>
            </a:r>
            <a:r>
              <a:rPr lang="en-US" altLang="zh-CN" dirty="0" smtClean="0"/>
              <a:t>)is obviously stronger then 50hPa-43(</a:t>
            </a:r>
            <a:r>
              <a:rPr lang="en-US" altLang="zh-CN" dirty="0" smtClean="0">
                <a:solidFill>
                  <a:srgbClr val="38EC1A"/>
                </a:solidFill>
              </a:rPr>
              <a:t>green</a:t>
            </a:r>
            <a:r>
              <a:rPr lang="en-US" altLang="zh-CN" dirty="0" smtClean="0"/>
              <a:t>).</a:t>
            </a:r>
            <a:r>
              <a:rPr lang="en-US" altLang="zh-CN" b="1" dirty="0" smtClean="0"/>
              <a:t>--- just as expected</a:t>
            </a:r>
          </a:p>
          <a:p>
            <a:r>
              <a:rPr lang="en-US" altLang="zh-CN" dirty="0" smtClean="0"/>
              <a:t>But 10hPa-49-gao(</a:t>
            </a:r>
            <a:r>
              <a:rPr lang="en-US" altLang="zh-CN" dirty="0" smtClean="0">
                <a:solidFill>
                  <a:srgbClr val="FFC000"/>
                </a:solidFill>
              </a:rPr>
              <a:t>orange</a:t>
            </a:r>
            <a:r>
              <a:rPr lang="en-US" altLang="zh-CN" dirty="0" smtClean="0"/>
              <a:t>)is weaker than 10hPa-49(</a:t>
            </a:r>
            <a:r>
              <a:rPr lang="en-US" altLang="zh-CN" dirty="0" smtClean="0">
                <a:solidFill>
                  <a:srgbClr val="FF0000"/>
                </a:solidFill>
              </a:rPr>
              <a:t>red</a:t>
            </a:r>
            <a:r>
              <a:rPr lang="en-US" altLang="zh-CN" dirty="0" smtClean="0"/>
              <a:t>) .</a:t>
            </a:r>
            <a:r>
              <a:rPr lang="en-US" altLang="zh-CN" b="1" dirty="0" smtClean="0"/>
              <a:t>---unexpected</a:t>
            </a:r>
            <a:endParaRPr lang="zh-CN" altLang="en-US" b="1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685840" y="-27384"/>
            <a:ext cx="0" cy="286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016852" y="-27384"/>
            <a:ext cx="0" cy="286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15816" y="1969444"/>
            <a:ext cx="2880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t20</a:t>
            </a:r>
            <a:endParaRPr lang="zh-CN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41824" y="1967934"/>
            <a:ext cx="2880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/>
              <a:t>t17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755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Discussion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I have never pay attention to the affection of the distribution of atmosphere parameters near  </a:t>
            </a:r>
            <a:r>
              <a:rPr lang="en-US" altLang="zh-CN" dirty="0" err="1" smtClean="0"/>
              <a:t>tropopause</a:t>
            </a:r>
            <a:r>
              <a:rPr lang="en-US" altLang="zh-CN" dirty="0" smtClean="0"/>
              <a:t> ‘s change on TC intensity change.</a:t>
            </a:r>
          </a:p>
          <a:p>
            <a:r>
              <a:rPr lang="en-US" altLang="zh-CN" dirty="0" smtClean="0"/>
              <a:t>In this case, intensify near  coast coincide with upper level circulation change, promote model PTOP and increase specific levels vertical resolution can enhance TC intensity effectively.</a:t>
            </a:r>
          </a:p>
          <a:p>
            <a:r>
              <a:rPr lang="en-US" altLang="zh-CN" dirty="0" smtClean="0"/>
              <a:t>Up to now I can not give this intensity enhancement a reasonable dynamic explanation. 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1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l\Desktop\新建文件夹 (4)\IMG_6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40" y="-26956"/>
            <a:ext cx="9179940" cy="68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83568" y="764704"/>
            <a:ext cx="813690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800" dirty="0" smtClean="0">
                <a:solidFill>
                  <a:srgbClr val="FFFF00"/>
                </a:solidFill>
              </a:rPr>
              <a:t>Thank you for your attention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7704" y="220486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6000" dirty="0" smtClean="0"/>
              <a:t>Any question?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87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zl\Downloads\1409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4" b="19891"/>
          <a:stretch/>
        </p:blipFill>
        <p:spPr bwMode="auto">
          <a:xfrm>
            <a:off x="-684584" y="-20464"/>
            <a:ext cx="9828584" cy="60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4787" y="12680"/>
            <a:ext cx="629125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2400" dirty="0" err="1"/>
              <a:t>Rammasun</a:t>
            </a:r>
            <a:r>
              <a:rPr lang="en-US" altLang="zh-CN" sz="2400" dirty="0"/>
              <a:t> is the strongest typhoon landfall in China since there is meteorological data.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sz="2400" dirty="0"/>
              <a:t>It </a:t>
            </a:r>
            <a:r>
              <a:rPr lang="en-US" altLang="zh-CN" sz="2400" dirty="0" smtClean="0"/>
              <a:t>intensified </a:t>
            </a:r>
            <a:r>
              <a:rPr lang="en-US" altLang="zh-CN" sz="2400" dirty="0"/>
              <a:t>near coast. 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sz="2400" dirty="0" err="1" smtClean="0"/>
              <a:t>Rammasun</a:t>
            </a:r>
            <a:r>
              <a:rPr lang="en-US" altLang="zh-CN" sz="2400" dirty="0" smtClean="0"/>
              <a:t> maximum intensity is 70m/s,140kts,minimum surface pressure 888hPa.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42760" y="2349360"/>
            <a:ext cx="4320000" cy="4320000"/>
            <a:chOff x="-36512" y="1700808"/>
            <a:chExt cx="4320000" cy="4320000"/>
          </a:xfrm>
        </p:grpSpPr>
        <p:pic>
          <p:nvPicPr>
            <p:cNvPr id="6" name="Picture 2" descr="D:\zl\2015\us\wrf\结果\New Folder\1600-1900+adt+besttrack-intensit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700808"/>
              <a:ext cx="432000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0800000">
              <a:off x="30559" y="2331273"/>
              <a:ext cx="461665" cy="26642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Maximum wind(</a:t>
              </a:r>
              <a:r>
                <a:rPr lang="en-US" altLang="zh-CN" dirty="0" err="1" smtClean="0"/>
                <a:t>kts</a:t>
              </a:r>
              <a:r>
                <a:rPr lang="en-US" altLang="zh-CN" dirty="0" smtClean="0"/>
                <a:t>)</a:t>
              </a: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0751" y="5392135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jul18</a:t>
              </a:r>
              <a:endParaRPr lang="zh-CN" altLang="en-US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753" y="5405026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jul16</a:t>
              </a:r>
              <a:endParaRPr lang="zh-CN" alt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1928" y="5405026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jul17</a:t>
              </a:r>
              <a:endParaRPr lang="zh-CN" alt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51223" y="5382993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jul19</a:t>
              </a:r>
              <a:endParaRPr lang="zh-CN" altLang="en-US" sz="10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16496" y="2349360"/>
            <a:ext cx="4320000" cy="4320000"/>
            <a:chOff x="3635896" y="-675456"/>
            <a:chExt cx="4320000" cy="4320000"/>
          </a:xfrm>
        </p:grpSpPr>
        <p:pic>
          <p:nvPicPr>
            <p:cNvPr id="14" name="Picture 3" descr="D:\zl\2015\us\wrf\结果\New Folder\1600-1900+adt-besttrack-pressur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-675456"/>
              <a:ext cx="432000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10800000">
              <a:off x="3635896" y="-54768"/>
              <a:ext cx="461665" cy="26642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Surface pressure(</a:t>
              </a:r>
              <a:r>
                <a:rPr lang="en-US" altLang="zh-CN" dirty="0" err="1" smtClean="0"/>
                <a:t>hPa</a:t>
              </a:r>
              <a:r>
                <a:rPr lang="en-US" altLang="zh-CN" dirty="0" smtClean="0"/>
                <a:t>)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86647" y="3006094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jul18</a:t>
              </a:r>
              <a:endParaRPr lang="zh-CN" alt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9649" y="3018985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jul16</a:t>
              </a:r>
              <a:endParaRPr lang="zh-CN" alt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7824" y="3018985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jul17</a:t>
              </a:r>
              <a:endParaRPr lang="zh-CN" alt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7119" y="2996952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jul19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13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hangyezhuanxiang\shanghai\上海启动会带回ppt\近几年近海加强的台风\wuliliang\wuliliang--tu\1409-div-up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13076" r="8248" b="15025"/>
          <a:stretch/>
        </p:blipFill>
        <p:spPr bwMode="auto">
          <a:xfrm>
            <a:off x="122018" y="998294"/>
            <a:ext cx="9017609" cy="55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5724128" y="1556792"/>
            <a:ext cx="0" cy="530120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148064" y="1556792"/>
            <a:ext cx="576064" cy="5040560"/>
          </a:xfrm>
          <a:prstGeom prst="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7372026" y="1247220"/>
            <a:ext cx="1771974" cy="1008112"/>
          </a:xfrm>
          <a:prstGeom prst="wedgeRectCallout">
            <a:avLst>
              <a:gd name="adj1" fmla="val -153942"/>
              <a:gd name="adj2" fmla="val 49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1800UTC-1806UTC is a key period.</a:t>
            </a:r>
            <a:endParaRPr lang="zh-CN" altLang="en-US" dirty="0"/>
          </a:p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5776" y="1104945"/>
            <a:ext cx="128664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Radius 200km averaged divergence</a:t>
            </a:r>
            <a:endParaRPr lang="zh-CN" altLang="en-US" dirty="0"/>
          </a:p>
        </p:txBody>
      </p:sp>
      <p:pic>
        <p:nvPicPr>
          <p:cNvPr id="6" name="Picture 2" descr="E:\2014\1409\fnl\tu-sh\tc1409-s150_2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6" t="10317" r="6000" b="7651"/>
          <a:stretch/>
        </p:blipFill>
        <p:spPr bwMode="auto">
          <a:xfrm>
            <a:off x="4716016" y="2636912"/>
            <a:ext cx="4708504" cy="37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2014\1409\fnl\tu-sh\tc1409-s150_2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10825" r="5810" b="7651"/>
          <a:stretch/>
        </p:blipFill>
        <p:spPr bwMode="auto">
          <a:xfrm>
            <a:off x="-15776" y="2636912"/>
            <a:ext cx="4772676" cy="37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E:\2014\1409\fnl\tu-sh\tc1409-s100_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00" y="500972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014\1409\fnl\tu-sh\tc1409-s100_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936" y="500972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941168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zh-CN" sz="2800" dirty="0" smtClean="0"/>
              <a:t>Anticyclone moved northeastward obviously  from 1800UTC  to 1806UTC.</a:t>
            </a:r>
          </a:p>
          <a:p>
            <a:pPr marL="457200" indent="-457200">
              <a:buFont typeface="Wingdings" pitchFamily="2" charset="2"/>
              <a:buChar char="p"/>
            </a:pPr>
            <a:r>
              <a:rPr lang="en-US" altLang="zh-CN" sz="2800" dirty="0" smtClean="0"/>
              <a:t>Offshore intensify accompanies  upper level circulation changed 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612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 descr="D:\zl\2014\1409\fnl\tu\tc1409-s850_20-north-test-8-12-16-32-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2643"/>
            <a:ext cx="5413952" cy="40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hangyezhuanxiang\shanghai\上海启动会带回ppt\近几年近海加强的台风\wuliliang\wuliliang--tu\1409_850-1000-Div-lo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2525" r="7804" b="13235"/>
          <a:stretch/>
        </p:blipFill>
        <p:spPr bwMode="auto">
          <a:xfrm>
            <a:off x="3851920" y="2274457"/>
            <a:ext cx="5276867" cy="45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7135260" y="2708920"/>
            <a:ext cx="0" cy="3816424"/>
          </a:xfrm>
          <a:prstGeom prst="line">
            <a:avLst/>
          </a:prstGeom>
          <a:ln w="25400">
            <a:solidFill>
              <a:srgbClr val="38E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04"/>
            <a:ext cx="6120680" cy="631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3058" y="692695"/>
            <a:ext cx="29109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D01:299*299,27km</a:t>
            </a:r>
          </a:p>
          <a:p>
            <a:r>
              <a:rPr lang="en-US" altLang="zh-CN" dirty="0" smtClean="0"/>
              <a:t>D02:403*403,9km</a:t>
            </a:r>
          </a:p>
          <a:p>
            <a:r>
              <a:rPr lang="en-US" altLang="zh-CN" dirty="0" smtClean="0"/>
              <a:t>D03:343*343,3km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Vertical level:43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PTOP:50hpa</a:t>
            </a:r>
          </a:p>
          <a:p>
            <a:endParaRPr lang="en-US" altLang="zh-CN" dirty="0"/>
          </a:p>
          <a:p>
            <a:r>
              <a:rPr lang="en-US" altLang="zh-CN" dirty="0" smtClean="0"/>
              <a:t>7 run :1518UTC ---1818UTC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1600UTC---1900UTC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1606UTC---1906UTC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1612UTC---1912UTC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1618UTC---1918UTC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1700UTC---1912UTC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1706UTC---1918UTC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No any </a:t>
            </a:r>
            <a:r>
              <a:rPr lang="en-US" altLang="zh-CN" dirty="0"/>
              <a:t>assimilation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4904"/>
            <a:ext cx="42484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WRF simulation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185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D:\zl\2015\us\wrf\model\test\gsn_xy-3-mov-1518-1918-10hpa+ad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1124744"/>
            <a:ext cx="468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5534707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/>
              <a:t>jul16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5523913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/>
              <a:t>jul17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5529950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/>
              <a:t>jul18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5292" y="5517232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/>
              <a:t>jul19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464000" y="1116112"/>
            <a:ext cx="4680000" cy="4710500"/>
            <a:chOff x="4464000" y="1116112"/>
            <a:chExt cx="4680000" cy="4710500"/>
          </a:xfrm>
        </p:grpSpPr>
        <p:pic>
          <p:nvPicPr>
            <p:cNvPr id="5" name="Picture 2" descr="D:\zl\2015\us\wrf\model\test\gsn_xy-3-mov-1518-1918-50hpa+ad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000" y="1116112"/>
              <a:ext cx="4680000" cy="46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49405" y="5537051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dirty="0" smtClean="0"/>
                <a:t>jul6</a:t>
              </a:r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2160" y="5517232"/>
              <a:ext cx="57606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dirty="0" smtClean="0"/>
                <a:t>jul17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48264" y="5522537"/>
              <a:ext cx="57606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dirty="0" smtClean="0"/>
                <a:t>jul18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56376" y="5549613"/>
              <a:ext cx="50405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dirty="0" smtClean="0"/>
                <a:t>jul19</a:t>
              </a:r>
              <a:endParaRPr lang="zh-CN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3528" y="332656"/>
            <a:ext cx="360582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order to enhance TC intensity, test to promote PTOP to 10hPa.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67544" y="2463868"/>
            <a:ext cx="864096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2215" y="5804744"/>
            <a:ext cx="756084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 promote PTOP from 50hPa to 10hPa, 4 run(1600,1612,1618,1706) out of the 7 run, TC intensity have obvious promotion. The promotion extent is about 5-10kts. </a:t>
            </a:r>
            <a:r>
              <a:rPr lang="en-US" altLang="zh-CN" dirty="0" smtClean="0">
                <a:solidFill>
                  <a:srgbClr val="FF0000"/>
                </a:solidFill>
              </a:rPr>
              <a:t>Maybe there is some valuable topic worth to be done.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35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357466" y="5949280"/>
            <a:ext cx="1233806" cy="0"/>
          </a:xfrm>
          <a:prstGeom prst="line">
            <a:avLst/>
          </a:prstGeom>
          <a:ln w="38100">
            <a:solidFill>
              <a:srgbClr val="38E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331640" y="3131676"/>
            <a:ext cx="1233806" cy="0"/>
          </a:xfrm>
          <a:prstGeom prst="line">
            <a:avLst/>
          </a:prstGeom>
          <a:ln w="38100">
            <a:solidFill>
              <a:srgbClr val="38E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974369" y="3140968"/>
            <a:ext cx="0" cy="2808312"/>
          </a:xfrm>
          <a:prstGeom prst="straightConnector1">
            <a:avLst/>
          </a:prstGeom>
          <a:ln w="38100">
            <a:solidFill>
              <a:srgbClr val="38EC1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496" y="291565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PTOP:50hPa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76461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1000hPa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87216" y="4204005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43</a:t>
            </a:r>
            <a:r>
              <a:rPr lang="el-GR" altLang="zh-CN" dirty="0" smtClean="0"/>
              <a:t>σ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2915652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=0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2820" y="5764614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4253879" y="5958572"/>
            <a:ext cx="1233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253879" y="1412776"/>
            <a:ext cx="1233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870782" y="1412776"/>
            <a:ext cx="0" cy="454579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31909" y="119675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PTOP:10hPa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19941" y="5773906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1000hPa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83629" y="3501008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43</a:t>
            </a:r>
            <a:r>
              <a:rPr lang="el-GR" altLang="zh-CN" dirty="0" smtClean="0"/>
              <a:t>σ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83629" y="1196752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=0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79233" y="5773906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7206207" y="5958572"/>
            <a:ext cx="123380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206207" y="3140968"/>
            <a:ext cx="123380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7823110" y="3150260"/>
            <a:ext cx="0" cy="2808312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16285" y="2924944"/>
            <a:ext cx="84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50hPa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72269" y="5773906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1000hPa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35957" y="4213297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43</a:t>
            </a:r>
            <a:r>
              <a:rPr lang="el-GR" altLang="zh-CN" dirty="0" smtClean="0"/>
              <a:t>σ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31561" y="5773906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7185787" y="1412776"/>
            <a:ext cx="123380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63817" y="119675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PTOP:10hPa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15537" y="1196752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σ</a:t>
            </a:r>
            <a:r>
              <a:rPr lang="en-US" altLang="zh-CN" dirty="0" smtClean="0"/>
              <a:t>=0</a:t>
            </a:r>
            <a:endParaRPr lang="zh-CN" altLang="en-US" dirty="0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7817204" y="1412776"/>
            <a:ext cx="0" cy="1737484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35957" y="2096852"/>
            <a:ext cx="61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el-GR" altLang="zh-CN" dirty="0" smtClean="0"/>
              <a:t>σ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14668" y="467380"/>
            <a:ext cx="1137052" cy="369332"/>
          </a:xfrm>
          <a:prstGeom prst="rect">
            <a:avLst/>
          </a:prstGeom>
          <a:solidFill>
            <a:srgbClr val="38EC1A"/>
          </a:solidFill>
          <a:ln>
            <a:solidFill>
              <a:srgbClr val="38EC1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50hPa-43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11960" y="476672"/>
            <a:ext cx="1080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0hPa-43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36781" y="444406"/>
            <a:ext cx="151608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10hPa-46-gao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549</Words>
  <Application>Microsoft Office PowerPoint</Application>
  <PresentationFormat>全屏显示(4:3)</PresentationFormat>
  <Paragraphs>163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Super Typhoon Rammsun  Case Study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Difference PTOP 10hPa-PTOP 50hPa </vt:lpstr>
      <vt:lpstr>PowerPoint 演示文稿</vt:lpstr>
      <vt:lpstr>PowerPoint 演示文稿</vt:lpstr>
      <vt:lpstr>Difference PTOP 10hPa-sigma46-PTOP 10hPa-sigma43</vt:lpstr>
      <vt:lpstr>PowerPoint 演示文稿</vt:lpstr>
      <vt:lpstr>PowerPoint 演示文稿</vt:lpstr>
      <vt:lpstr>Discussion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Typhoon rammsun Case Study</dc:title>
  <dc:creator>zl</dc:creator>
  <cp:lastModifiedBy>zl</cp:lastModifiedBy>
  <cp:revision>80</cp:revision>
  <dcterms:created xsi:type="dcterms:W3CDTF">2015-12-10T01:17:43Z</dcterms:created>
  <dcterms:modified xsi:type="dcterms:W3CDTF">2015-12-11T07:29:14Z</dcterms:modified>
</cp:coreProperties>
</file>